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647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968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91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73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484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319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43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431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1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585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6AC77-D53D-4573-9676-242ACDABABDD}" type="datetimeFigureOut">
              <a:rPr lang="en-US" smtClean="0"/>
              <a:t>9/15/2024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6572B-C99D-418B-A185-E70B7B240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909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ed Rectangle 3">
            <a:extLst>
              <a:ext uri="{FF2B5EF4-FFF2-40B4-BE49-F238E27FC236}">
                <a16:creationId xmlns:a16="http://schemas.microsoft.com/office/drawing/2014/main" id="{A1304E9E-3F35-4B25-BDB3-85F2562F4911}"/>
              </a:ext>
            </a:extLst>
          </p:cNvPr>
          <p:cNvSpPr/>
          <p:nvPr/>
        </p:nvSpPr>
        <p:spPr bwMode="auto">
          <a:xfrm>
            <a:off x="11937925" y="6858008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C7FBEAF-0468-4EA5-B88F-F28AD91832AC}"/>
              </a:ext>
            </a:extLst>
          </p:cNvPr>
          <p:cNvSpPr/>
          <p:nvPr/>
        </p:nvSpPr>
        <p:spPr>
          <a:xfrm>
            <a:off x="1758739" y="3912363"/>
            <a:ext cx="1477670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GB" sz="3600" b="1" dirty="0">
                <a:latin typeface="Times New Roman"/>
                <a:ea typeface="Times New Roman"/>
                <a:cs typeface="B Titr" pitchFamily="2" charset="-78"/>
              </a:rPr>
              <a:t>B </a:t>
            </a:r>
            <a:r>
              <a:rPr lang="en-GB" sz="3600" b="1" dirty="0" err="1">
                <a:latin typeface="Times New Roman"/>
                <a:ea typeface="Times New Roman"/>
                <a:cs typeface="B Titr" pitchFamily="2" charset="-78"/>
              </a:rPr>
              <a:t>Titr</a:t>
            </a:r>
            <a:r>
              <a:rPr lang="en-US" sz="36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 سایز 36</a:t>
            </a:r>
            <a:endParaRPr lang="en-US" sz="3600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8DA3E5C-4F48-4E43-82E4-324EE35625B0}"/>
              </a:ext>
            </a:extLst>
          </p:cNvPr>
          <p:cNvSpPr/>
          <p:nvPr/>
        </p:nvSpPr>
        <p:spPr>
          <a:xfrm>
            <a:off x="1685243" y="4827672"/>
            <a:ext cx="14776704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fa-IR" sz="2800" baseline="30000" dirty="0">
                <a:latin typeface="Times New Roman"/>
                <a:ea typeface="Times New Roman"/>
                <a:cs typeface="B Zar" panose="00000400000000000000" pitchFamily="2" charset="-78"/>
              </a:rPr>
              <a:t>*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نویسنده مسئول: مدرک و مقطع  تحصیلی، دانشگاه  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DD8F889-2B0F-4885-A112-36CDEB2767BC}"/>
              </a:ext>
            </a:extLst>
          </p:cNvPr>
          <p:cNvSpPr/>
          <p:nvPr/>
        </p:nvSpPr>
        <p:spPr>
          <a:xfrm>
            <a:off x="12239507" y="6935187"/>
            <a:ext cx="324708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چکیده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36" name="Picture 35" descr="F:\my art\Hamayesh haye karbordi\PPT\omran\box4.png">
            <a:extLst>
              <a:ext uri="{FF2B5EF4-FFF2-40B4-BE49-F238E27FC236}">
                <a16:creationId xmlns:a16="http://schemas.microsoft.com/office/drawing/2014/main" id="{A969C559-80D0-4304-A892-36CA12EC3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9130" y="6314418"/>
            <a:ext cx="976313" cy="1149419"/>
          </a:xfrm>
          <a:prstGeom prst="rect">
            <a:avLst/>
          </a:prstGeom>
          <a:noFill/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3A076798-FA91-4383-B4F3-FFC1F4351D63}"/>
              </a:ext>
            </a:extLst>
          </p:cNvPr>
          <p:cNvGrpSpPr/>
          <p:nvPr/>
        </p:nvGrpSpPr>
        <p:grpSpPr>
          <a:xfrm>
            <a:off x="11834467" y="12819504"/>
            <a:ext cx="5001915" cy="780576"/>
            <a:chOff x="12149678" y="12860106"/>
            <a:chExt cx="5001915" cy="780576"/>
          </a:xfrm>
        </p:grpSpPr>
        <p:sp>
          <p:nvSpPr>
            <p:cNvPr id="38" name="Rounded Rectangle 9">
              <a:extLst>
                <a:ext uri="{FF2B5EF4-FFF2-40B4-BE49-F238E27FC236}">
                  <a16:creationId xmlns:a16="http://schemas.microsoft.com/office/drawing/2014/main" id="{0A6AAA49-2ABE-48FD-B8BE-31C280D93566}"/>
                </a:ext>
              </a:extLst>
            </p:cNvPr>
            <p:cNvSpPr/>
            <p:nvPr/>
          </p:nvSpPr>
          <p:spPr bwMode="auto">
            <a:xfrm>
              <a:off x="12149678" y="12860106"/>
              <a:ext cx="5001915" cy="78057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83882" rtl="1">
                <a:defRPr/>
              </a:pPr>
              <a:endParaRPr lang="en-US" sz="8901" dirty="0"/>
            </a:p>
          </p:txBody>
        </p:sp>
        <p:sp>
          <p:nvSpPr>
            <p:cNvPr id="39" name="Text Box 103">
              <a:extLst>
                <a:ext uri="{FF2B5EF4-FFF2-40B4-BE49-F238E27FC236}">
                  <a16:creationId xmlns:a16="http://schemas.microsoft.com/office/drawing/2014/main" id="{CDF8C39B-81EB-4A56-998E-12FC51FC62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15764" y="12937566"/>
              <a:ext cx="3692730" cy="672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7231" tIns="58615" rIns="117231" bIns="58615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675186" rtl="1">
                <a:spcBef>
                  <a:spcPct val="50000"/>
                </a:spcBef>
              </a:pPr>
              <a:r>
                <a:rPr lang="fa-IR" sz="3600" b="1" dirty="0">
                  <a:solidFill>
                    <a:schemeClr val="bg1"/>
                  </a:solidFill>
                  <a:cs typeface="B Titr" pitchFamily="2" charset="-78"/>
                </a:rPr>
                <a:t>مقدمه یا بیان مسئله</a:t>
              </a:r>
              <a:endParaRPr lang="en-US" sz="3600" b="1" dirty="0">
                <a:solidFill>
                  <a:schemeClr val="bg1"/>
                </a:solidFill>
                <a:cs typeface="B Titr" pitchFamily="2" charset="-78"/>
              </a:endParaRPr>
            </a:p>
          </p:txBody>
        </p:sp>
      </p:grpSp>
      <p:pic>
        <p:nvPicPr>
          <p:cNvPr id="40" name="Picture 39" descr="F:\my art\Hamayesh haye karbordi\PPT\omran\box3.png">
            <a:extLst>
              <a:ext uri="{FF2B5EF4-FFF2-40B4-BE49-F238E27FC236}">
                <a16:creationId xmlns:a16="http://schemas.microsoft.com/office/drawing/2014/main" id="{429138A3-2ABF-442A-BB61-0819734F6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47327" y="12522266"/>
            <a:ext cx="873696" cy="1028607"/>
          </a:xfrm>
          <a:prstGeom prst="rect">
            <a:avLst/>
          </a:prstGeom>
          <a:noFill/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04763793-9229-4B47-8E45-5A944FFF549B}"/>
              </a:ext>
            </a:extLst>
          </p:cNvPr>
          <p:cNvSpPr/>
          <p:nvPr/>
        </p:nvSpPr>
        <p:spPr>
          <a:xfrm>
            <a:off x="1060822" y="8190848"/>
            <a:ext cx="15401125" cy="44012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عنوان همة بخش‌ها با قلم 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Titr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</a:t>
            </a:r>
            <a:r>
              <a:rPr lang="en-GB" sz="2800" dirty="0">
                <a:cs typeface="B Nazanin" pitchFamily="2" charset="-78"/>
              </a:rPr>
              <a:t>36</a:t>
            </a:r>
            <a:r>
              <a:rPr lang="fa-IR" sz="2800" dirty="0">
                <a:cs typeface="B Nazanin" pitchFamily="2" charset="-78"/>
              </a:rPr>
              <a:t> پررنگ و عنوان زيربخش‌ها با قلم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Nazanin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28 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و براي تدوين بخشهای لاتين نيز بايستي کليه موارد مندرج در اين دستورالعمل رعايت شود و برای نگارش بخش های لاتین بايد از قلم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با اندازه فونت دو شماره کمتر از حالت فارسي استفاده شود.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8A1DADA-CADF-4A23-80EC-EAEBB12FD3CC}"/>
              </a:ext>
            </a:extLst>
          </p:cNvPr>
          <p:cNvSpPr/>
          <p:nvPr/>
        </p:nvSpPr>
        <p:spPr>
          <a:xfrm>
            <a:off x="9286557" y="13990401"/>
            <a:ext cx="7248886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defRPr/>
            </a:pPr>
            <a:r>
              <a:rPr lang="fa-IR" sz="3000" dirty="0">
                <a:cs typeface="B Nazanin" pitchFamily="2" charset="-78"/>
              </a:rPr>
              <a:t>مقدمه یا بیان مسئله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</a:t>
            </a:r>
          </a:p>
        </p:txBody>
      </p:sp>
      <p:sp>
        <p:nvSpPr>
          <p:cNvPr id="43" name="Rounded Rectangle 14">
            <a:extLst>
              <a:ext uri="{FF2B5EF4-FFF2-40B4-BE49-F238E27FC236}">
                <a16:creationId xmlns:a16="http://schemas.microsoft.com/office/drawing/2014/main" id="{F277CAA3-67FC-41F6-90AD-70ADB71C187C}"/>
              </a:ext>
            </a:extLst>
          </p:cNvPr>
          <p:cNvSpPr/>
          <p:nvPr/>
        </p:nvSpPr>
        <p:spPr bwMode="auto">
          <a:xfrm>
            <a:off x="11834467" y="16952621"/>
            <a:ext cx="5001915" cy="78057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012A098-9F4A-470E-8202-518ED6ECA593}"/>
              </a:ext>
            </a:extLst>
          </p:cNvPr>
          <p:cNvSpPr/>
          <p:nvPr/>
        </p:nvSpPr>
        <p:spPr>
          <a:xfrm>
            <a:off x="12258259" y="17057375"/>
            <a:ext cx="338906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اهداف و روش پژوهش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002890F-DD30-4D8E-8512-C966F2E2B47F}"/>
              </a:ext>
            </a:extLst>
          </p:cNvPr>
          <p:cNvSpPr/>
          <p:nvPr/>
        </p:nvSpPr>
        <p:spPr>
          <a:xfrm>
            <a:off x="9365536" y="17988493"/>
            <a:ext cx="7173105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اهداف و روش پژوهش با فونت </a:t>
            </a:r>
            <a:r>
              <a:rPr lang="en-GB" sz="3000" dirty="0">
                <a:cs typeface="B Nazanin" pitchFamily="2" charset="-78"/>
              </a:rPr>
              <a:t> 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GB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بین 100 تا 110 کلمه</a:t>
            </a:r>
          </a:p>
        </p:txBody>
      </p:sp>
      <p:sp>
        <p:nvSpPr>
          <p:cNvPr id="46" name="Rounded Rectangle 17">
            <a:extLst>
              <a:ext uri="{FF2B5EF4-FFF2-40B4-BE49-F238E27FC236}">
                <a16:creationId xmlns:a16="http://schemas.microsoft.com/office/drawing/2014/main" id="{04968AC4-6691-4363-9FC1-3BB3A212C7AC}"/>
              </a:ext>
            </a:extLst>
          </p:cNvPr>
          <p:cNvSpPr/>
          <p:nvPr/>
        </p:nvSpPr>
        <p:spPr bwMode="auto">
          <a:xfrm>
            <a:off x="3774203" y="12899914"/>
            <a:ext cx="5001915" cy="74983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47" name="Picture 46" descr="F:\my art\Hamayesh haye karbordi\PPT\omran\box3.png">
            <a:extLst>
              <a:ext uri="{FF2B5EF4-FFF2-40B4-BE49-F238E27FC236}">
                <a16:creationId xmlns:a16="http://schemas.microsoft.com/office/drawing/2014/main" id="{A211C7F1-912F-4284-A1A5-973990D8B5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903" y="12595666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C3920976-2108-4203-9C86-DCA10BEA61D8}"/>
              </a:ext>
            </a:extLst>
          </p:cNvPr>
          <p:cNvSpPr/>
          <p:nvPr/>
        </p:nvSpPr>
        <p:spPr>
          <a:xfrm>
            <a:off x="4195101" y="12989476"/>
            <a:ext cx="2933815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یافته‌های پژوهش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73B2825-8539-47B5-98DF-092074F8DA31}"/>
              </a:ext>
            </a:extLst>
          </p:cNvPr>
          <p:cNvSpPr/>
          <p:nvPr/>
        </p:nvSpPr>
        <p:spPr>
          <a:xfrm>
            <a:off x="1060822" y="14064594"/>
            <a:ext cx="7410948" cy="24006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یافته های پژوهش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 و موردی (الف، ب، ج، ...)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ج)</a:t>
            </a:r>
          </a:p>
        </p:txBody>
      </p:sp>
      <p:sp>
        <p:nvSpPr>
          <p:cNvPr id="50" name="Rounded Rectangle 21">
            <a:extLst>
              <a:ext uri="{FF2B5EF4-FFF2-40B4-BE49-F238E27FC236}">
                <a16:creationId xmlns:a16="http://schemas.microsoft.com/office/drawing/2014/main" id="{366E195F-6CAC-4EC0-AD1B-D36C00390C4C}"/>
              </a:ext>
            </a:extLst>
          </p:cNvPr>
          <p:cNvSpPr/>
          <p:nvPr/>
        </p:nvSpPr>
        <p:spPr bwMode="auto">
          <a:xfrm>
            <a:off x="3859813" y="17033985"/>
            <a:ext cx="5001915" cy="780576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51" name="Rounded Rectangle 22">
            <a:extLst>
              <a:ext uri="{FF2B5EF4-FFF2-40B4-BE49-F238E27FC236}">
                <a16:creationId xmlns:a16="http://schemas.microsoft.com/office/drawing/2014/main" id="{DA1DD9E6-2558-4FF0-AF45-73FBC48899BE}"/>
              </a:ext>
            </a:extLst>
          </p:cNvPr>
          <p:cNvSpPr/>
          <p:nvPr/>
        </p:nvSpPr>
        <p:spPr bwMode="auto">
          <a:xfrm>
            <a:off x="3859812" y="20430484"/>
            <a:ext cx="5001915" cy="78057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52" name="Picture 51" descr="F:\my art\Hamayesh haye karbordi\PPT\omran\box2.png">
            <a:extLst>
              <a:ext uri="{FF2B5EF4-FFF2-40B4-BE49-F238E27FC236}">
                <a16:creationId xmlns:a16="http://schemas.microsoft.com/office/drawing/2014/main" id="{C5063C13-E423-4F53-8926-7DB50C7B01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73409" y="16707262"/>
            <a:ext cx="865685" cy="1019175"/>
          </a:xfrm>
          <a:prstGeom prst="rect">
            <a:avLst/>
          </a:prstGeom>
          <a:noFill/>
        </p:spPr>
      </p:pic>
      <p:pic>
        <p:nvPicPr>
          <p:cNvPr id="53" name="Picture 52" descr="F:\my art\Hamayesh haye karbordi\PPT\omran\box2.png">
            <a:extLst>
              <a:ext uri="{FF2B5EF4-FFF2-40B4-BE49-F238E27FC236}">
                <a16:creationId xmlns:a16="http://schemas.microsoft.com/office/drawing/2014/main" id="{AC755F80-87D2-461E-986D-C48EEEAB2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93283" y="16665857"/>
            <a:ext cx="879867" cy="1035872"/>
          </a:xfrm>
          <a:prstGeom prst="rect">
            <a:avLst/>
          </a:prstGeom>
          <a:noFill/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9BA929A6-F091-40A0-B1DA-79428F5651D8}"/>
              </a:ext>
            </a:extLst>
          </p:cNvPr>
          <p:cNvSpPr/>
          <p:nvPr/>
        </p:nvSpPr>
        <p:spPr>
          <a:xfrm>
            <a:off x="4277291" y="17091719"/>
            <a:ext cx="319189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راهبردهای پیشنهادی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55" name="Picture 54" descr="F:\my art\Hamayesh haye karbordi\PPT\omran\box4.png">
            <a:extLst>
              <a:ext uri="{FF2B5EF4-FFF2-40B4-BE49-F238E27FC236}">
                <a16:creationId xmlns:a16="http://schemas.microsoft.com/office/drawing/2014/main" id="{69107E9C-AC75-4183-8FC1-E58594491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225" y="20108131"/>
            <a:ext cx="894050" cy="1052570"/>
          </a:xfrm>
          <a:prstGeom prst="rect">
            <a:avLst/>
          </a:prstGeom>
          <a:noFill/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CB3EC638-028D-4D61-8DDA-3FA2AE858D3F}"/>
              </a:ext>
            </a:extLst>
          </p:cNvPr>
          <p:cNvSpPr/>
          <p:nvPr/>
        </p:nvSpPr>
        <p:spPr>
          <a:xfrm>
            <a:off x="3912681" y="20528384"/>
            <a:ext cx="359086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منابع</a:t>
            </a:r>
            <a:endParaRPr lang="en-US" sz="3200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16F32CA-0665-47F4-A83F-4A898D5C3BD3}"/>
              </a:ext>
            </a:extLst>
          </p:cNvPr>
          <p:cNvSpPr/>
          <p:nvPr/>
        </p:nvSpPr>
        <p:spPr>
          <a:xfrm>
            <a:off x="1060822" y="17915867"/>
            <a:ext cx="7478271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راهبردهای پیشنهادی با فونت </a:t>
            </a:r>
            <a:r>
              <a:rPr lang="en-US" sz="3000" dirty="0">
                <a:cs typeface="B Nazanin" pitchFamily="2" charset="-78"/>
              </a:rPr>
              <a:t>B </a:t>
            </a:r>
            <a:r>
              <a:rPr lang="en-US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به صورت موردی با جداکننده :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  <a:endParaRPr lang="en-US" sz="3000" dirty="0">
              <a:cs typeface="B Nazanin" pitchFamily="2" charset="-78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52523CD-AFEF-4E0F-B7D1-C8F48AF7D9A7}"/>
              </a:ext>
            </a:extLst>
          </p:cNvPr>
          <p:cNvSpPr/>
          <p:nvPr/>
        </p:nvSpPr>
        <p:spPr>
          <a:xfrm>
            <a:off x="1060823" y="21393564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</p:spTree>
    <p:extLst>
      <p:ext uri="{BB962C8B-B14F-4D97-AF65-F5344CB8AC3E}">
        <p14:creationId xmlns:p14="http://schemas.microsoft.com/office/powerpoint/2010/main" val="169714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368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2</cp:revision>
  <dcterms:created xsi:type="dcterms:W3CDTF">2024-09-15T09:13:25Z</dcterms:created>
  <dcterms:modified xsi:type="dcterms:W3CDTF">2024-09-15T09:14:13Z</dcterms:modified>
</cp:coreProperties>
</file>